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65" r:id="rId3"/>
    <p:sldId id="271" r:id="rId4"/>
    <p:sldId id="268" r:id="rId5"/>
    <p:sldId id="263" r:id="rId6"/>
    <p:sldId id="270" r:id="rId7"/>
    <p:sldId id="264" r:id="rId8"/>
  </p:sldIdLst>
  <p:sldSz cx="12192000" cy="6858000"/>
  <p:notesSz cx="6807200" cy="99393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02DE00BF-4B9D-4A7F-894B-25E84556EDB2}">
          <p14:sldIdLst>
            <p14:sldId id="269"/>
            <p14:sldId id="265"/>
            <p14:sldId id="271"/>
            <p14:sldId id="268"/>
            <p14:sldId id="263"/>
            <p14:sldId id="270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3864"/>
    <a:srgbClr val="FF5050"/>
    <a:srgbClr val="5D2727"/>
    <a:srgbClr val="6A8BAD"/>
    <a:srgbClr val="98A8D0"/>
    <a:srgbClr val="355691"/>
    <a:srgbClr val="C4CFE6"/>
    <a:srgbClr val="9AAAD5"/>
    <a:srgbClr val="ADC6DD"/>
    <a:srgbClr val="B6D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Stredný štýl 4 - zvýrazneni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ABFCF23-3B69-468F-B69F-88F6DE6A72F2}" styleName="Stredný štýl 1 - zvýrazneni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mesik\Desktop\Pneum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sz="14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počtu </a:t>
            </a:r>
            <a:r>
              <a:rPr lang="sk-SK" sz="1400" b="0" noProof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pneumologicko-ftizeologických</a:t>
            </a:r>
            <a:r>
              <a:rPr lang="sk-SK" sz="14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ambulancií podľa krajov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Pneumo!$AB$2</c:f>
              <c:strCache>
                <c:ptCount val="1"/>
                <c:pt idx="0">
                  <c:v>BBSK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Pneumo!$AA$3:$AA$9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Pneumo!$AB$3:$AB$9</c:f>
              <c:numCache>
                <c:formatCode>General</c:formatCode>
                <c:ptCount val="7"/>
                <c:pt idx="0">
                  <c:v>26</c:v>
                </c:pt>
                <c:pt idx="1">
                  <c:v>27</c:v>
                </c:pt>
                <c:pt idx="2">
                  <c:v>27</c:v>
                </c:pt>
                <c:pt idx="3">
                  <c:v>25</c:v>
                </c:pt>
                <c:pt idx="4">
                  <c:v>24</c:v>
                </c:pt>
                <c:pt idx="5">
                  <c:v>23</c:v>
                </c:pt>
                <c:pt idx="6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A4-4B3A-BACC-126ACAF1F5B4}"/>
            </c:ext>
          </c:extLst>
        </c:ser>
        <c:ser>
          <c:idx val="1"/>
          <c:order val="1"/>
          <c:tx>
            <c:strRef>
              <c:f>Pneumo!$AC$2</c:f>
              <c:strCache>
                <c:ptCount val="1"/>
                <c:pt idx="0">
                  <c:v>BSK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Pneumo!$AA$3:$AA$9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Pneumo!$AC$3:$AC$9</c:f>
              <c:numCache>
                <c:formatCode>General</c:formatCode>
                <c:ptCount val="7"/>
                <c:pt idx="0">
                  <c:v>47</c:v>
                </c:pt>
                <c:pt idx="1">
                  <c:v>46</c:v>
                </c:pt>
                <c:pt idx="2">
                  <c:v>45</c:v>
                </c:pt>
                <c:pt idx="3">
                  <c:v>46</c:v>
                </c:pt>
                <c:pt idx="4">
                  <c:v>48</c:v>
                </c:pt>
                <c:pt idx="5">
                  <c:v>49</c:v>
                </c:pt>
                <c:pt idx="6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A4-4B3A-BACC-126ACAF1F5B4}"/>
            </c:ext>
          </c:extLst>
        </c:ser>
        <c:ser>
          <c:idx val="2"/>
          <c:order val="2"/>
          <c:tx>
            <c:strRef>
              <c:f>Pneumo!$AD$2</c:f>
              <c:strCache>
                <c:ptCount val="1"/>
                <c:pt idx="0">
                  <c:v>KSK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Pneumo!$AA$3:$AA$9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Pneumo!$AD$3:$AD$9</c:f>
              <c:numCache>
                <c:formatCode>General</c:formatCode>
                <c:ptCount val="7"/>
                <c:pt idx="0">
                  <c:v>48</c:v>
                </c:pt>
                <c:pt idx="1">
                  <c:v>45</c:v>
                </c:pt>
                <c:pt idx="2">
                  <c:v>45</c:v>
                </c:pt>
                <c:pt idx="3">
                  <c:v>45</c:v>
                </c:pt>
                <c:pt idx="4">
                  <c:v>43</c:v>
                </c:pt>
                <c:pt idx="5">
                  <c:v>43</c:v>
                </c:pt>
                <c:pt idx="6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A4-4B3A-BACC-126ACAF1F5B4}"/>
            </c:ext>
          </c:extLst>
        </c:ser>
        <c:ser>
          <c:idx val="3"/>
          <c:order val="3"/>
          <c:tx>
            <c:strRef>
              <c:f>Pneumo!$AE$2</c:f>
              <c:strCache>
                <c:ptCount val="1"/>
                <c:pt idx="0">
                  <c:v>NSK</c:v>
                </c:pt>
              </c:strCache>
            </c:strRef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Pneumo!$AA$3:$AA$9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Pneumo!$AE$3:$AE$9</c:f>
              <c:numCache>
                <c:formatCode>General</c:formatCode>
                <c:ptCount val="7"/>
                <c:pt idx="0">
                  <c:v>28</c:v>
                </c:pt>
                <c:pt idx="1">
                  <c:v>27</c:v>
                </c:pt>
                <c:pt idx="2">
                  <c:v>25</c:v>
                </c:pt>
                <c:pt idx="3">
                  <c:v>26</c:v>
                </c:pt>
                <c:pt idx="4">
                  <c:v>27</c:v>
                </c:pt>
                <c:pt idx="5">
                  <c:v>27</c:v>
                </c:pt>
                <c:pt idx="6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2A4-4B3A-BACC-126ACAF1F5B4}"/>
            </c:ext>
          </c:extLst>
        </c:ser>
        <c:ser>
          <c:idx val="4"/>
          <c:order val="4"/>
          <c:tx>
            <c:strRef>
              <c:f>Pneumo!$AF$2</c:f>
              <c:strCache>
                <c:ptCount val="1"/>
                <c:pt idx="0">
                  <c:v>PSK</c:v>
                </c:pt>
              </c:strCache>
            </c:strRef>
          </c:tx>
          <c:spPr>
            <a:ln w="444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Pneumo!$AA$3:$AA$9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Pneumo!$AF$3:$AF$9</c:f>
              <c:numCache>
                <c:formatCode>General</c:formatCode>
                <c:ptCount val="7"/>
                <c:pt idx="0">
                  <c:v>42</c:v>
                </c:pt>
                <c:pt idx="1">
                  <c:v>43</c:v>
                </c:pt>
                <c:pt idx="2">
                  <c:v>42</c:v>
                </c:pt>
                <c:pt idx="3">
                  <c:v>42</c:v>
                </c:pt>
                <c:pt idx="4">
                  <c:v>41</c:v>
                </c:pt>
                <c:pt idx="5">
                  <c:v>41</c:v>
                </c:pt>
                <c:pt idx="6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2A4-4B3A-BACC-126ACAF1F5B4}"/>
            </c:ext>
          </c:extLst>
        </c:ser>
        <c:ser>
          <c:idx val="5"/>
          <c:order val="5"/>
          <c:tx>
            <c:strRef>
              <c:f>Pneumo!$AG$2</c:f>
              <c:strCache>
                <c:ptCount val="1"/>
                <c:pt idx="0">
                  <c:v>TSK</c:v>
                </c:pt>
              </c:strCache>
            </c:strRef>
          </c:tx>
          <c:spPr>
            <a:ln w="444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Pneumo!$AA$3:$AA$9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Pneumo!$AG$3:$AG$9</c:f>
              <c:numCache>
                <c:formatCode>General</c:formatCode>
                <c:ptCount val="7"/>
                <c:pt idx="0">
                  <c:v>21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22</c:v>
                </c:pt>
                <c:pt idx="5">
                  <c:v>23</c:v>
                </c:pt>
                <c:pt idx="6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2A4-4B3A-BACC-126ACAF1F5B4}"/>
            </c:ext>
          </c:extLst>
        </c:ser>
        <c:ser>
          <c:idx val="6"/>
          <c:order val="6"/>
          <c:tx>
            <c:strRef>
              <c:f>Pneumo!$AH$2</c:f>
              <c:strCache>
                <c:ptCount val="1"/>
                <c:pt idx="0">
                  <c:v>TTSK</c:v>
                </c:pt>
              </c:strCache>
            </c:strRef>
          </c:tx>
          <c:spPr>
            <a:ln w="444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Pneumo!$AA$3:$AA$9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Pneumo!$AH$3:$AH$9</c:f>
              <c:numCache>
                <c:formatCode>General</c:formatCode>
                <c:ptCount val="7"/>
                <c:pt idx="0">
                  <c:v>20</c:v>
                </c:pt>
                <c:pt idx="1">
                  <c:v>19</c:v>
                </c:pt>
                <c:pt idx="2">
                  <c:v>19</c:v>
                </c:pt>
                <c:pt idx="3">
                  <c:v>19</c:v>
                </c:pt>
                <c:pt idx="4">
                  <c:v>19</c:v>
                </c:pt>
                <c:pt idx="5">
                  <c:v>19</c:v>
                </c:pt>
                <c:pt idx="6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2A4-4B3A-BACC-126ACAF1F5B4}"/>
            </c:ext>
          </c:extLst>
        </c:ser>
        <c:ser>
          <c:idx val="7"/>
          <c:order val="7"/>
          <c:tx>
            <c:strRef>
              <c:f>Pneumo!$AI$2</c:f>
              <c:strCache>
                <c:ptCount val="1"/>
                <c:pt idx="0">
                  <c:v>ŽSK</c:v>
                </c:pt>
              </c:strCache>
            </c:strRef>
          </c:tx>
          <c:spPr>
            <a:ln w="444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Pneumo!$AA$3:$AA$9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Pneumo!$AI$3:$AI$9</c:f>
              <c:numCache>
                <c:formatCode>General</c:formatCode>
                <c:ptCount val="7"/>
                <c:pt idx="0">
                  <c:v>24</c:v>
                </c:pt>
                <c:pt idx="1">
                  <c:v>24</c:v>
                </c:pt>
                <c:pt idx="2">
                  <c:v>23</c:v>
                </c:pt>
                <c:pt idx="3">
                  <c:v>23</c:v>
                </c:pt>
                <c:pt idx="4">
                  <c:v>23</c:v>
                </c:pt>
                <c:pt idx="5">
                  <c:v>24</c:v>
                </c:pt>
                <c:pt idx="6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2A4-4B3A-BACC-126ACAF1F5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4854704"/>
        <c:axId val="974863344"/>
      </c:lineChart>
      <c:catAx>
        <c:axId val="97485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k-SK"/>
          </a:p>
        </c:txPr>
        <c:crossAx val="974863344"/>
        <c:crosses val="autoZero"/>
        <c:auto val="1"/>
        <c:lblAlgn val="ctr"/>
        <c:lblOffset val="100"/>
        <c:noMultiLvlLbl val="0"/>
      </c:catAx>
      <c:valAx>
        <c:axId val="974863344"/>
        <c:scaling>
          <c:orientation val="minMax"/>
          <c:max val="50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sk-SK"/>
          </a:p>
        </c:txPr>
        <c:crossAx val="974854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74981-E528-4426-A8CD-3D1CEF6ED9F6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FF0BF-5060-4EDB-A47A-2A0997E5B36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5265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D9F28-C359-47C4-8059-E85FDBBF5F5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4BD08-F898-4DFE-A79C-76085783F9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6638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73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456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84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384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458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077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353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893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014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970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548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72A87-372E-4E1E-B0DE-32388BCBB8AE}" type="datetimeFigureOut">
              <a:rPr lang="sk-SK" smtClean="0"/>
              <a:t>15. 4. 2024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DCE1B-2A31-4295-BB36-2D76A16DB8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621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>
            <a:extLst>
              <a:ext uri="{FF2B5EF4-FFF2-40B4-BE49-F238E27FC236}">
                <a16:creationId xmlns:a16="http://schemas.microsoft.com/office/drawing/2014/main" id="{037C9B2F-82E3-FE7F-E74C-B4A080181F55}"/>
              </a:ext>
            </a:extLst>
          </p:cNvPr>
          <p:cNvSpPr txBox="1"/>
          <p:nvPr/>
        </p:nvSpPr>
        <p:spPr>
          <a:xfrm>
            <a:off x="2645226" y="2179882"/>
            <a:ext cx="6783445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sk-SK" alt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STAV PNEUMOLOGICKO – FTIZEOLOGICKÝCH AMBULANCIÍ V BBSK</a:t>
            </a:r>
          </a:p>
        </p:txBody>
      </p:sp>
      <p:pic>
        <p:nvPicPr>
          <p:cNvPr id="5" name="Obrázok 4" descr="VÃ½sledok vyhÄ¾adÃ¡vania obrÃ¡zkov pre dopyt bbsk logo">
            <a:extLst>
              <a:ext uri="{FF2B5EF4-FFF2-40B4-BE49-F238E27FC236}">
                <a16:creationId xmlns:a16="http://schemas.microsoft.com/office/drawing/2014/main" id="{7A85F352-053B-43A7-B8AC-F0C7EC75967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923" y="3503353"/>
            <a:ext cx="2806156" cy="2066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014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-5175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1A6CBBF3-45D3-E8AC-255D-4C25F4A3D238}"/>
              </a:ext>
            </a:extLst>
          </p:cNvPr>
          <p:cNvSpPr txBox="1"/>
          <p:nvPr/>
        </p:nvSpPr>
        <p:spPr>
          <a:xfrm>
            <a:off x="897147" y="493510"/>
            <a:ext cx="7686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noProof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AKTUÁLNY STAV LM V BBSK</a:t>
            </a:r>
          </a:p>
        </p:txBody>
      </p:sp>
      <p:pic>
        <p:nvPicPr>
          <p:cNvPr id="4" name="Obrázok 3" descr="VÃ½sledok vyhÄ¾adÃ¡vania obrÃ¡zkov pre dopyt bbsk logo">
            <a:extLst>
              <a:ext uri="{FF2B5EF4-FFF2-40B4-BE49-F238E27FC236}">
                <a16:creationId xmlns:a16="http://schemas.microsoft.com/office/drawing/2014/main" id="{902F6AB1-D047-85D3-C892-149FE8C62CB6}"/>
              </a:ext>
            </a:extLst>
          </p:cNvPr>
          <p:cNvPicPr/>
          <p:nvPr/>
        </p:nvPicPr>
        <p:blipFill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10" y="5848856"/>
            <a:ext cx="1560653" cy="972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E9DCB77C-9C56-67F3-D739-8A7DA2AB84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673596"/>
              </p:ext>
            </p:extLst>
          </p:nvPr>
        </p:nvGraphicFramePr>
        <p:xfrm>
          <a:off x="1445401" y="1780454"/>
          <a:ext cx="3989237" cy="1281923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93483">
                  <a:extLst>
                    <a:ext uri="{9D8B030D-6E8A-4147-A177-3AD203B41FA5}">
                      <a16:colId xmlns:a16="http://schemas.microsoft.com/office/drawing/2014/main" val="3733031850"/>
                    </a:ext>
                  </a:extLst>
                </a:gridCol>
                <a:gridCol w="1398998">
                  <a:extLst>
                    <a:ext uri="{9D8B030D-6E8A-4147-A177-3AD203B41FA5}">
                      <a16:colId xmlns:a16="http://schemas.microsoft.com/office/drawing/2014/main" val="2466430245"/>
                    </a:ext>
                  </a:extLst>
                </a:gridCol>
                <a:gridCol w="1396756">
                  <a:extLst>
                    <a:ext uri="{9D8B030D-6E8A-4147-A177-3AD203B41FA5}">
                      <a16:colId xmlns:a16="http://schemas.microsoft.com/office/drawing/2014/main" val="4196413894"/>
                    </a:ext>
                  </a:extLst>
                </a:gridCol>
              </a:tblGrid>
              <a:tr h="825823"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Normatív LM podľa 640/2008 Z. z.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Stav LM </a:t>
                      </a:r>
                    </a:p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 4/2024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Rozdiel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934672"/>
                  </a:ext>
                </a:extLst>
              </a:tr>
              <a:tr h="456100"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-1,1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590798"/>
                  </a:ext>
                </a:extLst>
              </a:tr>
            </a:tbl>
          </a:graphicData>
        </a:graphic>
      </p:graphicFrame>
      <p:sp>
        <p:nvSpPr>
          <p:cNvPr id="5" name="BlokTextu 4">
            <a:extLst>
              <a:ext uri="{FF2B5EF4-FFF2-40B4-BE49-F238E27FC236}">
                <a16:creationId xmlns:a16="http://schemas.microsoft.com/office/drawing/2014/main" id="{ECEFAC0C-6754-318D-CDB5-C1A22503A38A}"/>
              </a:ext>
            </a:extLst>
          </p:cNvPr>
          <p:cNvSpPr txBox="1"/>
          <p:nvPr/>
        </p:nvSpPr>
        <p:spPr>
          <a:xfrm>
            <a:off x="1633950" y="1163269"/>
            <a:ext cx="3559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Porovnanie počtu LM podľa normatívu </a:t>
            </a:r>
          </a:p>
          <a:p>
            <a:pPr algn="ctr"/>
            <a:r>
              <a:rPr lang="sk-SK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aktuálneho stavu v kraji</a:t>
            </a:r>
          </a:p>
        </p:txBody>
      </p:sp>
      <p:graphicFrame>
        <p:nvGraphicFramePr>
          <p:cNvPr id="11" name="Tabuľka 10">
            <a:extLst>
              <a:ext uri="{FF2B5EF4-FFF2-40B4-BE49-F238E27FC236}">
                <a16:creationId xmlns:a16="http://schemas.microsoft.com/office/drawing/2014/main" id="{1B28250A-1CDC-69F2-879E-EA46467FF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690530"/>
              </p:ext>
            </p:extLst>
          </p:nvPr>
        </p:nvGraphicFramePr>
        <p:xfrm>
          <a:off x="6744263" y="1792552"/>
          <a:ext cx="3737534" cy="3106323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78216">
                  <a:extLst>
                    <a:ext uri="{9D8B030D-6E8A-4147-A177-3AD203B41FA5}">
                      <a16:colId xmlns:a16="http://schemas.microsoft.com/office/drawing/2014/main" val="1692469838"/>
                    </a:ext>
                  </a:extLst>
                </a:gridCol>
                <a:gridCol w="1178216">
                  <a:extLst>
                    <a:ext uri="{9D8B030D-6E8A-4147-A177-3AD203B41FA5}">
                      <a16:colId xmlns:a16="http://schemas.microsoft.com/office/drawing/2014/main" val="3733031850"/>
                    </a:ext>
                  </a:extLst>
                </a:gridCol>
                <a:gridCol w="1381102">
                  <a:extLst>
                    <a:ext uri="{9D8B030D-6E8A-4147-A177-3AD203B41FA5}">
                      <a16:colId xmlns:a16="http://schemas.microsoft.com/office/drawing/2014/main" val="2466430245"/>
                    </a:ext>
                  </a:extLst>
                </a:gridCol>
              </a:tblGrid>
              <a:tr h="825823"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Veková kategória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LM 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z počtu LM 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934672"/>
                  </a:ext>
                </a:extLst>
              </a:tr>
              <a:tr h="456100"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25-39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49178"/>
                  </a:ext>
                </a:extLst>
              </a:tr>
              <a:tr h="456100"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40-49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1%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743015"/>
                  </a:ext>
                </a:extLst>
              </a:tr>
              <a:tr h="456100"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50-64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47%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80721"/>
                  </a:ext>
                </a:extLst>
              </a:tr>
              <a:tr h="456100"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65+ 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</a:p>
                  </a:txBody>
                  <a:tcPr anchor="ctr"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26973"/>
                  </a:ext>
                </a:extLst>
              </a:tr>
              <a:tr h="456100"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n/a*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664454"/>
                  </a:ext>
                </a:extLst>
              </a:tr>
            </a:tbl>
          </a:graphicData>
        </a:graphic>
      </p:graphicFrame>
      <p:sp>
        <p:nvSpPr>
          <p:cNvPr id="13" name="BlokTextu 12">
            <a:extLst>
              <a:ext uri="{FF2B5EF4-FFF2-40B4-BE49-F238E27FC236}">
                <a16:creationId xmlns:a16="http://schemas.microsoft.com/office/drawing/2014/main" id="{8AE08579-FACB-F5FE-0ECA-D2533BA01DED}"/>
              </a:ext>
            </a:extLst>
          </p:cNvPr>
          <p:cNvSpPr txBox="1"/>
          <p:nvPr/>
        </p:nvSpPr>
        <p:spPr>
          <a:xfrm>
            <a:off x="5924698" y="1165874"/>
            <a:ext cx="5116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Počty LM podľa vekovej kategórie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07FE3740-ED91-0089-8F6E-78385CACC96A}"/>
              </a:ext>
            </a:extLst>
          </p:cNvPr>
          <p:cNvSpPr txBox="1"/>
          <p:nvPr/>
        </p:nvSpPr>
        <p:spPr>
          <a:xfrm>
            <a:off x="897147" y="6313472"/>
            <a:ext cx="55640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Register zdravotníctva </a:t>
            </a:r>
            <a:r>
              <a:rPr lang="sk-SK" sz="1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eVÚC</a:t>
            </a:r>
            <a:r>
              <a:rPr lang="sk-SK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</a:p>
        </p:txBody>
      </p: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A8440195-520B-B7DD-B21E-95BEA6833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69203"/>
              </p:ext>
            </p:extLst>
          </p:nvPr>
        </p:nvGraphicFramePr>
        <p:xfrm>
          <a:off x="1445401" y="3406001"/>
          <a:ext cx="3989237" cy="1281923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93483">
                  <a:extLst>
                    <a:ext uri="{9D8B030D-6E8A-4147-A177-3AD203B41FA5}">
                      <a16:colId xmlns:a16="http://schemas.microsoft.com/office/drawing/2014/main" val="3733031850"/>
                    </a:ext>
                  </a:extLst>
                </a:gridCol>
                <a:gridCol w="1398998">
                  <a:extLst>
                    <a:ext uri="{9D8B030D-6E8A-4147-A177-3AD203B41FA5}">
                      <a16:colId xmlns:a16="http://schemas.microsoft.com/office/drawing/2014/main" val="2466430245"/>
                    </a:ext>
                  </a:extLst>
                </a:gridCol>
                <a:gridCol w="1396756">
                  <a:extLst>
                    <a:ext uri="{9D8B030D-6E8A-4147-A177-3AD203B41FA5}">
                      <a16:colId xmlns:a16="http://schemas.microsoft.com/office/drawing/2014/main" val="4196413894"/>
                    </a:ext>
                  </a:extLst>
                </a:gridCol>
              </a:tblGrid>
              <a:tr h="825823"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Normatív LM podľa 640/2008 Z. z. 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Očakávaný stav LM od 1.7.2024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Rozdiel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934672"/>
                  </a:ext>
                </a:extLst>
              </a:tr>
              <a:tr h="456100"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-2,6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590798"/>
                  </a:ext>
                </a:extLst>
              </a:tr>
            </a:tbl>
          </a:graphicData>
        </a:graphic>
      </p:graphicFrame>
      <p:sp>
        <p:nvSpPr>
          <p:cNvPr id="6" name="BlokTextu 5">
            <a:extLst>
              <a:ext uri="{FF2B5EF4-FFF2-40B4-BE49-F238E27FC236}">
                <a16:creationId xmlns:a16="http://schemas.microsoft.com/office/drawing/2014/main" id="{C44174CF-EA82-D69E-0106-5C3C9894DE94}"/>
              </a:ext>
            </a:extLst>
          </p:cNvPr>
          <p:cNvSpPr txBox="1"/>
          <p:nvPr/>
        </p:nvSpPr>
        <p:spPr>
          <a:xfrm>
            <a:off x="897146" y="6044638"/>
            <a:ext cx="65043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*BBSK nemá k dispozícií údaje o veku jednotlivých lekárov pokrývajúcich LM vo </a:t>
            </a:r>
            <a:r>
              <a:rPr lang="sk-SK" sz="10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FNsP</a:t>
            </a:r>
            <a:r>
              <a:rPr lang="sk-SK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F.D. Roosevelta</a:t>
            </a:r>
          </a:p>
        </p:txBody>
      </p:sp>
    </p:spTree>
    <p:extLst>
      <p:ext uri="{BB962C8B-B14F-4D97-AF65-F5344CB8AC3E}">
        <p14:creationId xmlns:p14="http://schemas.microsoft.com/office/powerpoint/2010/main" val="376871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-5175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1A6CBBF3-45D3-E8AC-255D-4C25F4A3D238}"/>
              </a:ext>
            </a:extLst>
          </p:cNvPr>
          <p:cNvSpPr txBox="1"/>
          <p:nvPr/>
        </p:nvSpPr>
        <p:spPr>
          <a:xfrm>
            <a:off x="897147" y="493510"/>
            <a:ext cx="7686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noProof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NORMATÍV POČTU LM V SR</a:t>
            </a:r>
          </a:p>
        </p:txBody>
      </p:sp>
      <p:pic>
        <p:nvPicPr>
          <p:cNvPr id="4" name="Obrázok 3" descr="VÃ½sledok vyhÄ¾adÃ¡vania obrÃ¡zkov pre dopyt bbsk logo">
            <a:extLst>
              <a:ext uri="{FF2B5EF4-FFF2-40B4-BE49-F238E27FC236}">
                <a16:creationId xmlns:a16="http://schemas.microsoft.com/office/drawing/2014/main" id="{902F6AB1-D047-85D3-C892-149FE8C62CB6}"/>
              </a:ext>
            </a:extLst>
          </p:cNvPr>
          <p:cNvPicPr/>
          <p:nvPr/>
        </p:nvPicPr>
        <p:blipFill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9564" y="5820056"/>
            <a:ext cx="1560653" cy="972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BAA8F024-627D-CFB8-FBC3-4974A486C1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663355"/>
              </p:ext>
            </p:extLst>
          </p:nvPr>
        </p:nvGraphicFramePr>
        <p:xfrm>
          <a:off x="1112807" y="1354263"/>
          <a:ext cx="9437296" cy="122911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79662">
                  <a:extLst>
                    <a:ext uri="{9D8B030D-6E8A-4147-A177-3AD203B41FA5}">
                      <a16:colId xmlns:a16="http://schemas.microsoft.com/office/drawing/2014/main" val="2718002398"/>
                    </a:ext>
                  </a:extLst>
                </a:gridCol>
                <a:gridCol w="1179662">
                  <a:extLst>
                    <a:ext uri="{9D8B030D-6E8A-4147-A177-3AD203B41FA5}">
                      <a16:colId xmlns:a16="http://schemas.microsoft.com/office/drawing/2014/main" val="388167445"/>
                    </a:ext>
                  </a:extLst>
                </a:gridCol>
                <a:gridCol w="1179662">
                  <a:extLst>
                    <a:ext uri="{9D8B030D-6E8A-4147-A177-3AD203B41FA5}">
                      <a16:colId xmlns:a16="http://schemas.microsoft.com/office/drawing/2014/main" val="3668813461"/>
                    </a:ext>
                  </a:extLst>
                </a:gridCol>
                <a:gridCol w="1179662">
                  <a:extLst>
                    <a:ext uri="{9D8B030D-6E8A-4147-A177-3AD203B41FA5}">
                      <a16:colId xmlns:a16="http://schemas.microsoft.com/office/drawing/2014/main" val="3748497473"/>
                    </a:ext>
                  </a:extLst>
                </a:gridCol>
                <a:gridCol w="1179662">
                  <a:extLst>
                    <a:ext uri="{9D8B030D-6E8A-4147-A177-3AD203B41FA5}">
                      <a16:colId xmlns:a16="http://schemas.microsoft.com/office/drawing/2014/main" val="3887751983"/>
                    </a:ext>
                  </a:extLst>
                </a:gridCol>
                <a:gridCol w="1179662">
                  <a:extLst>
                    <a:ext uri="{9D8B030D-6E8A-4147-A177-3AD203B41FA5}">
                      <a16:colId xmlns:a16="http://schemas.microsoft.com/office/drawing/2014/main" val="2706116037"/>
                    </a:ext>
                  </a:extLst>
                </a:gridCol>
                <a:gridCol w="1179662">
                  <a:extLst>
                    <a:ext uri="{9D8B030D-6E8A-4147-A177-3AD203B41FA5}">
                      <a16:colId xmlns:a16="http://schemas.microsoft.com/office/drawing/2014/main" val="2407247941"/>
                    </a:ext>
                  </a:extLst>
                </a:gridCol>
                <a:gridCol w="1179662">
                  <a:extLst>
                    <a:ext uri="{9D8B030D-6E8A-4147-A177-3AD203B41FA5}">
                      <a16:colId xmlns:a16="http://schemas.microsoft.com/office/drawing/2014/main" val="3665828264"/>
                    </a:ext>
                  </a:extLst>
                </a:gridCol>
              </a:tblGrid>
              <a:tr h="614559"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BSK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TTSK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TSK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NSK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ŽSK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BBSK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PSK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KSK</a:t>
                      </a:r>
                    </a:p>
                  </a:txBody>
                  <a:tcPr anchor="ctr"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590994"/>
                  </a:ext>
                </a:extLst>
              </a:tr>
              <a:tr h="614559">
                <a:tc>
                  <a:txBody>
                    <a:bodyPr/>
                    <a:lstStyle/>
                    <a:p>
                      <a:pPr algn="ctr" fontAlgn="t"/>
                      <a:r>
                        <a:rPr lang="sk-SK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</a:t>
                      </a:r>
                    </a:p>
                  </a:txBody>
                  <a:tcPr marL="47625" marR="47625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13,9</a:t>
                      </a:r>
                    </a:p>
                  </a:txBody>
                  <a:tcPr marL="47625" marR="47625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15,0</a:t>
                      </a:r>
                    </a:p>
                  </a:txBody>
                  <a:tcPr marL="47625" marR="47625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</a:t>
                      </a:r>
                    </a:p>
                  </a:txBody>
                  <a:tcPr marL="47625" marR="47625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17,4</a:t>
                      </a:r>
                    </a:p>
                  </a:txBody>
                  <a:tcPr marL="47625" marR="47625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</a:p>
                  </a:txBody>
                  <a:tcPr marL="47625" marR="47625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</a:t>
                      </a:r>
                    </a:p>
                  </a:txBody>
                  <a:tcPr marL="47625" marR="47625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</a:t>
                      </a:r>
                    </a:p>
                  </a:txBody>
                  <a:tcPr marL="47625" marR="47625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41032"/>
                  </a:ext>
                </a:extLst>
              </a:tr>
            </a:tbl>
          </a:graphicData>
        </a:graphic>
      </p:graphicFrame>
      <p:pic>
        <p:nvPicPr>
          <p:cNvPr id="1026" name="Picture 2" descr="Basic information about SR - Ardal.sk">
            <a:extLst>
              <a:ext uri="{FF2B5EF4-FFF2-40B4-BE49-F238E27FC236}">
                <a16:creationId xmlns:a16="http://schemas.microsoft.com/office/drawing/2014/main" id="{0B50BBD2-2C20-56AC-0766-9460E2ACA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741" y="2661019"/>
            <a:ext cx="6689655" cy="3451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864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-5175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1A6CBBF3-45D3-E8AC-255D-4C25F4A3D238}"/>
              </a:ext>
            </a:extLst>
          </p:cNvPr>
          <p:cNvSpPr txBox="1"/>
          <p:nvPr/>
        </p:nvSpPr>
        <p:spPr>
          <a:xfrm>
            <a:off x="897147" y="493510"/>
            <a:ext cx="86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noProof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VÝVOJ PNEUMOLOGICKO – FTIZEOLOGICKÝCH AMBULANCIÍ PODĽA KRAJOV 1/2018 – 1/2024 </a:t>
            </a:r>
          </a:p>
        </p:txBody>
      </p:sp>
      <p:pic>
        <p:nvPicPr>
          <p:cNvPr id="4" name="Obrázok 3" descr="VÃ½sledok vyhÄ¾adÃ¡vania obrÃ¡zkov pre dopyt bbsk logo">
            <a:extLst>
              <a:ext uri="{FF2B5EF4-FFF2-40B4-BE49-F238E27FC236}">
                <a16:creationId xmlns:a16="http://schemas.microsoft.com/office/drawing/2014/main" id="{902F6AB1-D047-85D3-C892-149FE8C62CB6}"/>
              </a:ext>
            </a:extLst>
          </p:cNvPr>
          <p:cNvPicPr/>
          <p:nvPr/>
        </p:nvPicPr>
        <p:blipFill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10" y="5848856"/>
            <a:ext cx="1560653" cy="972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1E92D390-45D1-423D-2FDA-83CEA1127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63116"/>
              </p:ext>
            </p:extLst>
          </p:nvPr>
        </p:nvGraphicFramePr>
        <p:xfrm>
          <a:off x="7217555" y="1626487"/>
          <a:ext cx="3617223" cy="3208212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61578">
                  <a:extLst>
                    <a:ext uri="{9D8B030D-6E8A-4147-A177-3AD203B41FA5}">
                      <a16:colId xmlns:a16="http://schemas.microsoft.com/office/drawing/2014/main" val="4116954142"/>
                    </a:ext>
                  </a:extLst>
                </a:gridCol>
                <a:gridCol w="1723992">
                  <a:extLst>
                    <a:ext uri="{9D8B030D-6E8A-4147-A177-3AD203B41FA5}">
                      <a16:colId xmlns:a16="http://schemas.microsoft.com/office/drawing/2014/main" val="3676528509"/>
                    </a:ext>
                  </a:extLst>
                </a:gridCol>
                <a:gridCol w="931653">
                  <a:extLst>
                    <a:ext uri="{9D8B030D-6E8A-4147-A177-3AD203B41FA5}">
                      <a16:colId xmlns:a16="http://schemas.microsoft.com/office/drawing/2014/main" val="1163142190"/>
                    </a:ext>
                  </a:extLst>
                </a:gridCol>
              </a:tblGrid>
              <a:tr h="609468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Kraj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Rozdiel 2018 – 2024* 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Stav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558624"/>
                  </a:ext>
                </a:extLst>
              </a:tr>
              <a:tr h="32484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BBSK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úbytok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105770"/>
                  </a:ext>
                </a:extLst>
              </a:tr>
              <a:tr h="32484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BSK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prírastok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284260"/>
                  </a:ext>
                </a:extLst>
              </a:tr>
              <a:tr h="32484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KSK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úbytok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761930"/>
                  </a:ext>
                </a:extLst>
              </a:tr>
              <a:tr h="32484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NSK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úbytok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05690"/>
                  </a:ext>
                </a:extLst>
              </a:tr>
              <a:tr h="32484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PSK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úbytok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735439"/>
                  </a:ext>
                </a:extLst>
              </a:tr>
              <a:tr h="32484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TSK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zostal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095329"/>
                  </a:ext>
                </a:extLst>
              </a:tr>
              <a:tr h="32484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TTSK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úbytok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8545"/>
                  </a:ext>
                </a:extLst>
              </a:tr>
              <a:tr h="324843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ŽSK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úbytok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03797"/>
                  </a:ext>
                </a:extLst>
              </a:tr>
            </a:tbl>
          </a:graphicData>
        </a:graphic>
      </p:graphicFrame>
      <p:sp>
        <p:nvSpPr>
          <p:cNvPr id="5" name="BlokTextu 4">
            <a:extLst>
              <a:ext uri="{FF2B5EF4-FFF2-40B4-BE49-F238E27FC236}">
                <a16:creationId xmlns:a16="http://schemas.microsoft.com/office/drawing/2014/main" id="{9AD7563E-E6F5-6D0C-6AD4-E869EB3472B7}"/>
              </a:ext>
            </a:extLst>
          </p:cNvPr>
          <p:cNvSpPr txBox="1"/>
          <p:nvPr/>
        </p:nvSpPr>
        <p:spPr>
          <a:xfrm>
            <a:off x="897147" y="6055745"/>
            <a:ext cx="55640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*Stav k 1.1.2024 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2BC12992-F77B-2777-25F6-4B961AAE6807}"/>
              </a:ext>
            </a:extLst>
          </p:cNvPr>
          <p:cNvSpPr txBox="1"/>
          <p:nvPr/>
        </p:nvSpPr>
        <p:spPr>
          <a:xfrm>
            <a:off x="897147" y="6313472"/>
            <a:ext cx="55640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Register zdravotníctva </a:t>
            </a:r>
            <a:r>
              <a:rPr lang="sk-SK" sz="1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eVÚC</a:t>
            </a:r>
            <a:r>
              <a:rPr lang="sk-SK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52914481-A17C-2DBA-CD68-0CACA8657B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594597"/>
              </p:ext>
            </p:extLst>
          </p:nvPr>
        </p:nvGraphicFramePr>
        <p:xfrm>
          <a:off x="749104" y="1180548"/>
          <a:ext cx="6051745" cy="4668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73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Obrázok 49" descr="VÃ½sledok vyhÄ¾adÃ¡vania obrÃ¡zkov pre dopyt bbsk logo">
            <a:extLst>
              <a:ext uri="{FF2B5EF4-FFF2-40B4-BE49-F238E27FC236}">
                <a16:creationId xmlns:a16="http://schemas.microsoft.com/office/drawing/2014/main" id="{A99E5587-DC5B-E93F-0874-08169B875C5C}"/>
              </a:ext>
            </a:extLst>
          </p:cNvPr>
          <p:cNvPicPr/>
          <p:nvPr/>
        </p:nvPicPr>
        <p:blipFill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10" y="5848856"/>
            <a:ext cx="1560653" cy="9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BlokTextu 62">
            <a:extLst>
              <a:ext uri="{FF2B5EF4-FFF2-40B4-BE49-F238E27FC236}">
                <a16:creationId xmlns:a16="http://schemas.microsoft.com/office/drawing/2014/main" id="{D514560B-F8B1-2130-12C6-83F2AE58C6CB}"/>
              </a:ext>
            </a:extLst>
          </p:cNvPr>
          <p:cNvSpPr txBox="1"/>
          <p:nvPr/>
        </p:nvSpPr>
        <p:spPr>
          <a:xfrm>
            <a:off x="649497" y="493510"/>
            <a:ext cx="8123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OČAKÁVANÝ VÝVOJ V ROKU 2024</a:t>
            </a:r>
          </a:p>
        </p:txBody>
      </p:sp>
      <p:pic>
        <p:nvPicPr>
          <p:cNvPr id="28" name="Grafický objekt 27" descr="Tlčúce srdce výplň plnou farbou">
            <a:extLst>
              <a:ext uri="{FF2B5EF4-FFF2-40B4-BE49-F238E27FC236}">
                <a16:creationId xmlns:a16="http://schemas.microsoft.com/office/drawing/2014/main" id="{57A660BF-D6A5-BBEB-63C1-12E2630BB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49992" y="4589453"/>
            <a:ext cx="914400" cy="914400"/>
          </a:xfrm>
          <a:prstGeom prst="rect">
            <a:avLst/>
          </a:prstGeom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8939F716-B1DE-F810-13BF-49B452AA3750}"/>
              </a:ext>
            </a:extLst>
          </p:cNvPr>
          <p:cNvSpPr txBox="1"/>
          <p:nvPr/>
        </p:nvSpPr>
        <p:spPr>
          <a:xfrm>
            <a:off x="810881" y="1465626"/>
            <a:ext cx="1002389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Nepriaznivý vývoj úbytku </a:t>
            </a:r>
            <a:r>
              <a:rPr lang="sk-SK" sz="1400" noProof="1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pneumologicko-ftizeologických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ambulancií bude pokračovať v roku 2024.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aprílu 2024 bolo v BBSK evidovaných 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sk-SK" sz="1400" b="1" noProof="1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pneumologicko-ftizeologických ambulancií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(vrátane detskej), z toho: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ambulancia nemá lekára (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Nemocnica AGEL Zvolen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1.5. 2024 bude 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dočasne pozastavené povolenie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ambulancii v zariadení 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ZELENÝ SEN, s. r. o.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Banskej Bystrici (lekárka v dôchodkovom veku)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1.4.2023 do 31.3.2025 je 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dočasne pozastavené povolenie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ambulancii v 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NsP Brezno 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30.6.2024 bude 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zrušené povolenie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ambulancii v 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BEMAMED s. r. o.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Lučenci (lekárka v dôchodkovom veku) </a:t>
            </a: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 dňu právoplatnosti rozhodnutia bude 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zrušené povolenie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ambulancii </a:t>
            </a:r>
            <a:r>
              <a:rPr lang="pt-BR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H o r t e n o v a,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r.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sk-SK" sz="1400" b="1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lnSpc>
                <a:spcPct val="150000"/>
              </a:lnSpc>
            </a:pPr>
            <a:endParaRPr lang="sk-SK" sz="1400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sk-SK" sz="1400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sk-SK" sz="1400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sk-SK" sz="1400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sk-SK" sz="1400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sk-SK" sz="1400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sk-SK" sz="1400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k-SK" sz="1400" dirty="0">
              <a:solidFill>
                <a:srgbClr val="2038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024A0351-5871-8A0F-7452-D94927559A05}"/>
              </a:ext>
            </a:extLst>
          </p:cNvPr>
          <p:cNvSpPr txBox="1"/>
          <p:nvPr/>
        </p:nvSpPr>
        <p:spPr>
          <a:xfrm>
            <a:off x="1035170" y="4779034"/>
            <a:ext cx="9678838" cy="1021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VÝSLEDOK: </a:t>
            </a: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konca roka 2024 svoju činnosť ukončia 2 ambulancie, pričom ďalšie 2 budú mať dočasne pozastavené povolenie, a 1 ambulancia je bez lekára. Zdravotnú starostlivosť tak bude poskytovať reálne </a:t>
            </a:r>
            <a:r>
              <a:rPr lang="sk-SK" sz="1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ambulancií. </a:t>
            </a:r>
          </a:p>
          <a:p>
            <a:pPr>
              <a:lnSpc>
                <a:spcPct val="150000"/>
              </a:lnSpc>
            </a:pPr>
            <a:r>
              <a:rPr lang="sk-SK" sz="14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3734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Obrázok 49" descr="VÃ½sledok vyhÄ¾adÃ¡vania obrÃ¡zkov pre dopyt bbsk logo">
            <a:extLst>
              <a:ext uri="{FF2B5EF4-FFF2-40B4-BE49-F238E27FC236}">
                <a16:creationId xmlns:a16="http://schemas.microsoft.com/office/drawing/2014/main" id="{A99E5587-DC5B-E93F-0874-08169B875C5C}"/>
              </a:ext>
            </a:extLst>
          </p:cNvPr>
          <p:cNvPicPr/>
          <p:nvPr/>
        </p:nvPicPr>
        <p:blipFill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810" y="5848856"/>
            <a:ext cx="1560653" cy="9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BlokTextu 62">
            <a:extLst>
              <a:ext uri="{FF2B5EF4-FFF2-40B4-BE49-F238E27FC236}">
                <a16:creationId xmlns:a16="http://schemas.microsoft.com/office/drawing/2014/main" id="{D514560B-F8B1-2130-12C6-83F2AE58C6CB}"/>
              </a:ext>
            </a:extLst>
          </p:cNvPr>
          <p:cNvSpPr txBox="1"/>
          <p:nvPr/>
        </p:nvSpPr>
        <p:spPr>
          <a:xfrm>
            <a:off x="649497" y="493510"/>
            <a:ext cx="10004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noProof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PNEUMOLOGICKÁ AMBULANCIA </a:t>
            </a:r>
            <a:r>
              <a:rPr lang="sk-SK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BBSK DETVA – FINANČNÁ VÝKONNOSŤ </a:t>
            </a:r>
          </a:p>
        </p:txBody>
      </p:sp>
      <p:pic>
        <p:nvPicPr>
          <p:cNvPr id="19" name="Obrázok 18">
            <a:extLst>
              <a:ext uri="{FF2B5EF4-FFF2-40B4-BE49-F238E27FC236}">
                <a16:creationId xmlns:a16="http://schemas.microsoft.com/office/drawing/2014/main" id="{71F43C1F-9D03-5A89-E21B-F5BD90A55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375" y="5762446"/>
            <a:ext cx="2408598" cy="903224"/>
          </a:xfrm>
          <a:prstGeom prst="rect">
            <a:avLst/>
          </a:prstGeom>
        </p:spPr>
      </p:pic>
      <p:graphicFrame>
        <p:nvGraphicFramePr>
          <p:cNvPr id="11" name="Tabuľka 10">
            <a:extLst>
              <a:ext uri="{FF2B5EF4-FFF2-40B4-BE49-F238E27FC236}">
                <a16:creationId xmlns:a16="http://schemas.microsoft.com/office/drawing/2014/main" id="{E4114A4A-AA6D-6CB9-8DE7-5BB1489AD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468784"/>
              </p:ext>
            </p:extLst>
          </p:nvPr>
        </p:nvGraphicFramePr>
        <p:xfrm>
          <a:off x="1326280" y="2214210"/>
          <a:ext cx="9482613" cy="29410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7642">
                  <a:extLst>
                    <a:ext uri="{9D8B030D-6E8A-4147-A177-3AD203B41FA5}">
                      <a16:colId xmlns:a16="http://schemas.microsoft.com/office/drawing/2014/main" val="640612668"/>
                    </a:ext>
                  </a:extLst>
                </a:gridCol>
                <a:gridCol w="677642">
                  <a:extLst>
                    <a:ext uri="{9D8B030D-6E8A-4147-A177-3AD203B41FA5}">
                      <a16:colId xmlns:a16="http://schemas.microsoft.com/office/drawing/2014/main" val="1175397152"/>
                    </a:ext>
                  </a:extLst>
                </a:gridCol>
                <a:gridCol w="677642">
                  <a:extLst>
                    <a:ext uri="{9D8B030D-6E8A-4147-A177-3AD203B41FA5}">
                      <a16:colId xmlns:a16="http://schemas.microsoft.com/office/drawing/2014/main" val="586574719"/>
                    </a:ext>
                  </a:extLst>
                </a:gridCol>
                <a:gridCol w="677642">
                  <a:extLst>
                    <a:ext uri="{9D8B030D-6E8A-4147-A177-3AD203B41FA5}">
                      <a16:colId xmlns:a16="http://schemas.microsoft.com/office/drawing/2014/main" val="3914860040"/>
                    </a:ext>
                  </a:extLst>
                </a:gridCol>
                <a:gridCol w="677642">
                  <a:extLst>
                    <a:ext uri="{9D8B030D-6E8A-4147-A177-3AD203B41FA5}">
                      <a16:colId xmlns:a16="http://schemas.microsoft.com/office/drawing/2014/main" val="886461074"/>
                    </a:ext>
                  </a:extLst>
                </a:gridCol>
                <a:gridCol w="677642">
                  <a:extLst>
                    <a:ext uri="{9D8B030D-6E8A-4147-A177-3AD203B41FA5}">
                      <a16:colId xmlns:a16="http://schemas.microsoft.com/office/drawing/2014/main" val="2715698756"/>
                    </a:ext>
                  </a:extLst>
                </a:gridCol>
                <a:gridCol w="677642">
                  <a:extLst>
                    <a:ext uri="{9D8B030D-6E8A-4147-A177-3AD203B41FA5}">
                      <a16:colId xmlns:a16="http://schemas.microsoft.com/office/drawing/2014/main" val="1395551606"/>
                    </a:ext>
                  </a:extLst>
                </a:gridCol>
                <a:gridCol w="677642">
                  <a:extLst>
                    <a:ext uri="{9D8B030D-6E8A-4147-A177-3AD203B41FA5}">
                      <a16:colId xmlns:a16="http://schemas.microsoft.com/office/drawing/2014/main" val="1583897664"/>
                    </a:ext>
                  </a:extLst>
                </a:gridCol>
                <a:gridCol w="677642">
                  <a:extLst>
                    <a:ext uri="{9D8B030D-6E8A-4147-A177-3AD203B41FA5}">
                      <a16:colId xmlns:a16="http://schemas.microsoft.com/office/drawing/2014/main" val="3841741512"/>
                    </a:ext>
                  </a:extLst>
                </a:gridCol>
                <a:gridCol w="934142">
                  <a:extLst>
                    <a:ext uri="{9D8B030D-6E8A-4147-A177-3AD203B41FA5}">
                      <a16:colId xmlns:a16="http://schemas.microsoft.com/office/drawing/2014/main" val="2745736776"/>
                    </a:ext>
                  </a:extLst>
                </a:gridCol>
                <a:gridCol w="897608">
                  <a:extLst>
                    <a:ext uri="{9D8B030D-6E8A-4147-A177-3AD203B41FA5}">
                      <a16:colId xmlns:a16="http://schemas.microsoft.com/office/drawing/2014/main" val="637060315"/>
                    </a:ext>
                  </a:extLst>
                </a:gridCol>
                <a:gridCol w="842748">
                  <a:extLst>
                    <a:ext uri="{9D8B030D-6E8A-4147-A177-3AD203B41FA5}">
                      <a16:colId xmlns:a16="http://schemas.microsoft.com/office/drawing/2014/main" val="3206353224"/>
                    </a:ext>
                  </a:extLst>
                </a:gridCol>
                <a:gridCol w="709337">
                  <a:extLst>
                    <a:ext uri="{9D8B030D-6E8A-4147-A177-3AD203B41FA5}">
                      <a16:colId xmlns:a16="http://schemas.microsoft.com/office/drawing/2014/main" val="3148636788"/>
                    </a:ext>
                  </a:extLst>
                </a:gridCol>
              </a:tblGrid>
              <a:tr h="36554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Výnosy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osobné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Strata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865275"/>
                  </a:ext>
                </a:extLst>
              </a:tr>
              <a:tr h="513108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Body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Počty výkonov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body €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Body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Počty výkonov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body €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sk-SK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631214"/>
                  </a:ext>
                </a:extLst>
              </a:tr>
              <a:tr h="252799">
                <a:tc rowSpan="3"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2023_01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VšZP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208 818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3 575,43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2024_01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224 489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3 713,1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67252"/>
                  </a:ext>
                </a:extLst>
              </a:tr>
              <a:tr h="25279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Dôvera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16 050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262,9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27 960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631,1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987439"/>
                  </a:ext>
                </a:extLst>
              </a:tr>
              <a:tr h="26281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Union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7 960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4 962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170,67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653629"/>
                  </a:ext>
                </a:extLst>
              </a:tr>
              <a:tr h="2628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232 828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364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4 056,33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257 411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4 514,87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6 000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6 300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-1 943,67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-1 785,13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269346"/>
                  </a:ext>
                </a:extLst>
              </a:tr>
              <a:tr h="252799">
                <a:tc rowSpan="3"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2023_02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VšZP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179 768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227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3 279,05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2024_02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211 050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3 521,01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558484"/>
                  </a:ext>
                </a:extLst>
              </a:tr>
              <a:tr h="25279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Dôvera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15 740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367,15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43 140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958,92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857510"/>
                  </a:ext>
                </a:extLst>
              </a:tr>
              <a:tr h="26281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Union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5 820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167,22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3 020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92,97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924897"/>
                  </a:ext>
                </a:extLst>
              </a:tr>
              <a:tr h="262811"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∑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201 328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3 813,42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257 210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  <a:endParaRPr lang="sk-SK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4 572,9</a:t>
                      </a:r>
                      <a:endParaRPr lang="sk-SK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5 800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6 150</a:t>
                      </a:r>
                      <a:endParaRPr lang="sk-SK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-1 986,58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-1 577,1</a:t>
                      </a:r>
                      <a:endParaRPr lang="sk-SK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365569"/>
                  </a:ext>
                </a:extLst>
              </a:tr>
            </a:tbl>
          </a:graphicData>
        </a:graphic>
      </p:graphicFrame>
      <p:pic>
        <p:nvPicPr>
          <p:cNvPr id="13" name="Grafický objekt 12" descr="Záves na zlomenú ruku výplň plnou farbou">
            <a:extLst>
              <a:ext uri="{FF2B5EF4-FFF2-40B4-BE49-F238E27FC236}">
                <a16:creationId xmlns:a16="http://schemas.microsoft.com/office/drawing/2014/main" id="{032462E7-48CC-1201-7922-DDC4D0221F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57736" y="1161697"/>
            <a:ext cx="761312" cy="761312"/>
          </a:xfrm>
          <a:prstGeom prst="rect">
            <a:avLst/>
          </a:prstGeom>
        </p:spPr>
      </p:pic>
      <p:sp>
        <p:nvSpPr>
          <p:cNvPr id="16" name="BlokTextu 15">
            <a:extLst>
              <a:ext uri="{FF2B5EF4-FFF2-40B4-BE49-F238E27FC236}">
                <a16:creationId xmlns:a16="http://schemas.microsoft.com/office/drawing/2014/main" id="{DF4D0147-C680-E0C7-D8D9-28C18C8DBB21}"/>
              </a:ext>
            </a:extLst>
          </p:cNvPr>
          <p:cNvSpPr txBox="1"/>
          <p:nvPr/>
        </p:nvSpPr>
        <p:spPr>
          <a:xfrm>
            <a:off x="1889934" y="1400395"/>
            <a:ext cx="7185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sk-SK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Priemerný počet vyšetrených pacientov denne </a:t>
            </a:r>
          </a:p>
        </p:txBody>
      </p:sp>
    </p:spTree>
    <p:extLst>
      <p:ext uri="{BB962C8B-B14F-4D97-AF65-F5344CB8AC3E}">
        <p14:creationId xmlns:p14="http://schemas.microsoft.com/office/powerpoint/2010/main" val="3556520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4D4F8D2D-7F3A-32E4-84E7-47466898E839}"/>
              </a:ext>
            </a:extLst>
          </p:cNvPr>
          <p:cNvSpPr txBox="1"/>
          <p:nvPr/>
        </p:nvSpPr>
        <p:spPr>
          <a:xfrm>
            <a:off x="1809547" y="2275318"/>
            <a:ext cx="8143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>
                <a:solidFill>
                  <a:srgbClr val="2038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Vypracoval tím odboru zdravotníctva Úradu BBSK</a:t>
            </a:r>
          </a:p>
          <a:p>
            <a:pPr algn="ctr"/>
            <a:r>
              <a:rPr lang="sk-SK" sz="2400" b="1" dirty="0">
                <a:solidFill>
                  <a:srgbClr val="20386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dňa 12.04.2024</a:t>
            </a:r>
          </a:p>
        </p:txBody>
      </p:sp>
      <p:pic>
        <p:nvPicPr>
          <p:cNvPr id="3" name="Obrázok 2" descr="VÃ½sledok vyhÄ¾adÃ¡vania obrÃ¡zkov pre dopyt bbsk logo">
            <a:extLst>
              <a:ext uri="{FF2B5EF4-FFF2-40B4-BE49-F238E27FC236}">
                <a16:creationId xmlns:a16="http://schemas.microsoft.com/office/drawing/2014/main" id="{C2D5C27B-620A-B00A-3C88-A9F730716B0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997" y="3322508"/>
            <a:ext cx="3049060" cy="21915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6593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4291</TotalTime>
  <Words>548</Words>
  <Application>Microsoft Office PowerPoint</Application>
  <PresentationFormat>Širokouhlá</PresentationFormat>
  <Paragraphs>218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Catching-Up Regions v Banskobystrickom samosprávnom kraji</dc:title>
  <dc:creator>david.mesik@bbsk.sk</dc:creator>
  <cp:lastModifiedBy>Mesík Dávid</cp:lastModifiedBy>
  <cp:revision>174</cp:revision>
  <cp:lastPrinted>2019-12-04T09:44:36Z</cp:lastPrinted>
  <dcterms:created xsi:type="dcterms:W3CDTF">2019-12-04T08:03:49Z</dcterms:created>
  <dcterms:modified xsi:type="dcterms:W3CDTF">2024-04-15T13:11:22Z</dcterms:modified>
</cp:coreProperties>
</file>